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73" r:id="rId6"/>
    <p:sldId id="261" r:id="rId7"/>
    <p:sldId id="262" r:id="rId8"/>
    <p:sldId id="263" r:id="rId9"/>
    <p:sldId id="27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ora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8" roundtripDataSignature="AMtx7mjrmwAyvYQEMcmzGjciI28D+37O8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67100D-6359-D692-7C57-9D343A8DE3E2}" name="Natalie M Kuhlmann" initials="NK" userId="S::nmkuhlmann@valdosta.edu::80bc009a-07ee-436b-b055-1130be99689c" providerId="AD"/>
  <p188:author id="{A520EB2F-3B61-A453-B8B0-064EA6E433B5}" name="Regina L Suriel" initials="RS" userId="S::rlsuriel@valdosta.edu::70da0bd2-3d4c-418c-a1b8-7bae482f4c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E12CD-0728-9EBF-B054-1BF0C4854317}" v="488" dt="2023-02-07T15:24:53.764"/>
    <p1510:client id="{3BAC7370-C10A-736A-3BCC-6B4D1579CA8F}" v="14" dt="2023-02-06T22:22:20.214"/>
    <p1510:client id="{5D9F9AC8-1297-9991-5C33-8421F888B1EB}" v="3" dt="2023-05-08T15:22:13.731"/>
    <p1510:client id="{61717AE9-5DBE-CD88-CE9C-5D625DBF425F}" v="2" dt="2023-02-07T20:22:27.097"/>
    <p1510:client id="{AB41F99C-AD42-7E78-7DDE-2BC0930ADB9E}" v="131" dt="2023-02-07T20:11:15.514"/>
  </p1510:revLst>
</p1510:revInfo>
</file>

<file path=ppt/tableStyles.xml><?xml version="1.0" encoding="utf-8"?>
<a:tblStyleLst xmlns:a="http://schemas.openxmlformats.org/drawingml/2006/main" def="{9144E26A-C2E1-4509-A7AB-07586E3BE09A}">
  <a:tblStyle styleId="{9144E26A-C2E1-4509-A7AB-07586E3BE0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431fea51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0431fea51b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20431fea51b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5dfefd1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05dfefd1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118745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•"/>
            </a:pPr>
            <a:r>
              <a:rPr lang="en-US"/>
              <a:t>VSU is part of a cohort. BranchED provides a community of institutions with shared goals where cohort institutions can access resources, professional development, and learn from each other so that we can sustainability produce and support diverse, highly-qualified teachers.</a:t>
            </a:r>
            <a:endParaRPr/>
          </a:p>
          <a:p>
            <a:pPr marL="0" marR="1187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118745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•"/>
            </a:pPr>
            <a:r>
              <a:rPr lang="en-US"/>
              <a:t>VSU and Valdosta City Schools are committing to demonstrate evidence of a sustainable redesign that is implemented to scale across all programs and partner districts with the goal of developing a diverse and highly effective teacher pipeline prepared with strategies to address racial, ethnic, linguistic, and other learning needs in P-12 students. </a:t>
            </a:r>
            <a:endParaRPr/>
          </a:p>
          <a:p>
            <a:pPr marL="0" marR="1187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118745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•"/>
            </a:pPr>
            <a:r>
              <a:rPr lang="en-US"/>
              <a:t>Changes need to be sustainable after 3 years for all 16 initial teacher certification programs at VSU:</a:t>
            </a:r>
            <a:endParaRPr/>
          </a:p>
          <a:p>
            <a:pPr marL="914400" marR="118745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•"/>
            </a:pPr>
            <a:r>
              <a:rPr lang="en-US"/>
              <a:t>Art Education (BFA), Healthcare Science Technology Education (Cert Only), Career and Technical Specializations (Cert Only), Elementary Education (BSEd), English to Speakers of Other Languages (MAT), Foreign Language Education (MAT), Health &amp; Physical Education (BSEd &amp; MAT),  Middle Grades Education (BSEd &amp; MAT), Music Education (MAT), Secondary Education (BA, BSEd &amp; MAT), Special Education (MAT)</a:t>
            </a:r>
            <a:endParaRPr/>
          </a:p>
        </p:txBody>
      </p:sp>
      <p:sp>
        <p:nvSpPr>
          <p:cNvPr id="111" name="Google Shape;111;g205dfefd1f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431fea51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0431fea51b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0431fea51b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5dfefd1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05dfefd1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118745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•"/>
            </a:pPr>
            <a:r>
              <a:rPr lang="en-US"/>
              <a:t>VSU is part of a cohort. BranchED provides a community of institutions with shared goals where cohort institutions can access resources, professional development, and learn from each other so that we can sustainability produce and support diverse, highly-qualified teachers.</a:t>
            </a:r>
            <a:endParaRPr/>
          </a:p>
          <a:p>
            <a:pPr marL="0" marR="1187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118745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•"/>
            </a:pPr>
            <a:r>
              <a:rPr lang="en-US"/>
              <a:t>VSU and Valdosta City Schools are committing to demonstrate evidence of a sustainable redesign that is implemented to scale across all programs and partner districts with the goal of developing a diverse and highly effective teacher pipeline prepared with strategies to address racial, ethnic, linguistic, and other learning needs in P-12 students. </a:t>
            </a:r>
            <a:endParaRPr/>
          </a:p>
          <a:p>
            <a:pPr marL="0" marR="1187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118745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•"/>
            </a:pPr>
            <a:r>
              <a:rPr lang="en-US"/>
              <a:t>Changes need to be sustainable after 3 years for all 16 initial teacher certification programs at VSU:</a:t>
            </a:r>
            <a:endParaRPr/>
          </a:p>
          <a:p>
            <a:pPr marL="914400" marR="118745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•"/>
            </a:pPr>
            <a:r>
              <a:rPr lang="en-US"/>
              <a:t>Art Education (BFA), Healthcare Science Technology Education (Cert Only), Career and Technical Specializations (Cert Only), Elementary Education (BSEd), English to Speakers of Other Languages (MAT), Foreign Language Education (MAT), Health &amp; Physical Education (BSEd &amp; MAT),  Middle Grades Education (BSEd &amp; MAT), Music Education (MAT), Secondary Education (BA, BSEd &amp; MAT), Special Education (MAT)</a:t>
            </a:r>
            <a:endParaRPr/>
          </a:p>
        </p:txBody>
      </p:sp>
      <p:sp>
        <p:nvSpPr>
          <p:cNvPr id="111" name="Google Shape;111;g205dfefd1f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31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431fea51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0431fea51b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20431fea51b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431fea51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0431fea51b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Everyone involved in these groups and trainings will receive a small stipend.</a:t>
            </a:r>
            <a:endParaRPr/>
          </a:p>
        </p:txBody>
      </p:sp>
      <p:sp>
        <p:nvSpPr>
          <p:cNvPr id="149" name="Google Shape;149;g20431fea51b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431fea5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0431fea51b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this grant to be successful, we need you to participate. Please feel free to reach out to a grant contact if you are interested in participating.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Jamboard directions</a:t>
            </a:r>
            <a:endParaRPr/>
          </a:p>
        </p:txBody>
      </p:sp>
      <p:sp>
        <p:nvSpPr>
          <p:cNvPr id="157" name="Google Shape;157;g20431fea51b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431fea51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0431fea51b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20431fea51b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80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tinyurl.com/LaunchFB2" TargetMode="External"/><Relationship Id="rId4" Type="http://schemas.openxmlformats.org/officeDocument/2006/relationships/hyperlink" Target="https://tinyurl.com/LaunchFB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207189" cy="234378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550" y="1181700"/>
            <a:ext cx="122073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VSU and VCS Transformation Plan </a:t>
            </a:r>
            <a:endParaRPr sz="5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for the </a:t>
            </a:r>
            <a:endParaRPr sz="5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Branch Alliance for Educator Diversity Partnership Grant </a:t>
            </a:r>
            <a:endParaRPr sz="5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2023-2025</a:t>
            </a:r>
            <a:endParaRPr sz="5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29859"/>
          <a:stretch/>
        </p:blipFill>
        <p:spPr>
          <a:xfrm>
            <a:off x="8390400" y="5604896"/>
            <a:ext cx="3280575" cy="9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l="13681" t="26385" r="49796" b="50656"/>
          <a:stretch/>
        </p:blipFill>
        <p:spPr>
          <a:xfrm>
            <a:off x="5024163" y="5187200"/>
            <a:ext cx="2572799" cy="15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99FFBC9-896B-250B-6307-F9CE52E4D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12" y="5485181"/>
            <a:ext cx="2743200" cy="122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0431fea51b_0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207187" cy="2343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0431fea51b_0_59"/>
          <p:cNvSpPr txBox="1">
            <a:spLocks noGrp="1"/>
          </p:cNvSpPr>
          <p:nvPr>
            <p:ph type="title"/>
          </p:nvPr>
        </p:nvSpPr>
        <p:spPr>
          <a:xfrm>
            <a:off x="847400" y="672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Grant Leadership Team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2" name="Google Shape;102;g20431fea51b_0_59"/>
          <p:cNvSpPr txBox="1">
            <a:spLocks noGrp="1"/>
          </p:cNvSpPr>
          <p:nvPr>
            <p:ph type="body" idx="1"/>
          </p:nvPr>
        </p:nvSpPr>
        <p:spPr>
          <a:xfrm>
            <a:off x="999038" y="3147575"/>
            <a:ext cx="2703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Elizabeth Lisic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Sedef Smith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3" name="Google Shape;103;g20431fea51b_0_59"/>
          <p:cNvSpPr txBox="1">
            <a:spLocks noGrp="1"/>
          </p:cNvSpPr>
          <p:nvPr>
            <p:ph type="body" idx="1"/>
          </p:nvPr>
        </p:nvSpPr>
        <p:spPr>
          <a:xfrm>
            <a:off x="8002725" y="3147575"/>
            <a:ext cx="3990000" cy="3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David Cole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April Doyle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Joyce Dean</a:t>
            </a:r>
            <a:endParaRPr dirty="0">
              <a:latin typeface="Lora"/>
              <a:ea typeface="Lora"/>
              <a:cs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Alex Alvarez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Royce Thomas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LaConya McCrae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4" name="Google Shape;104;g20431fea51b_0_59" descr="Valdosta State University Logo (VSU) Download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574" y="1954325"/>
            <a:ext cx="1193261" cy="119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0431fea51b_0_59"/>
          <p:cNvPicPr preferRelativeResize="0"/>
          <p:nvPr/>
        </p:nvPicPr>
        <p:blipFill rotWithShape="1">
          <a:blip r:embed="rId5">
            <a:alphaModFix/>
          </a:blip>
          <a:srcRect b="29859"/>
          <a:stretch/>
        </p:blipFill>
        <p:spPr>
          <a:xfrm>
            <a:off x="8491825" y="2061300"/>
            <a:ext cx="2871169" cy="8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0431fea51b_0_59"/>
          <p:cNvSpPr txBox="1">
            <a:spLocks noGrp="1"/>
          </p:cNvSpPr>
          <p:nvPr>
            <p:ph type="body" idx="1"/>
          </p:nvPr>
        </p:nvSpPr>
        <p:spPr>
          <a:xfrm>
            <a:off x="4476800" y="3147575"/>
            <a:ext cx="3256800" cy="304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David Slykhuis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Natalie Kuhlmann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Kristy Litster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Regina L. Suriel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Forrest Parker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B4198EA-BA60-AC5E-C903-E1F14AE5C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42" y="1887662"/>
            <a:ext cx="2743200" cy="12216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05dfefd1f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168767" cy="178028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05dfefd1f1_0_0"/>
          <p:cNvSpPr txBox="1">
            <a:spLocks noGrp="1"/>
          </p:cNvSpPr>
          <p:nvPr>
            <p:ph type="title"/>
          </p:nvPr>
        </p:nvSpPr>
        <p:spPr>
          <a:xfrm>
            <a:off x="562575" y="614725"/>
            <a:ext cx="9801376" cy="91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Scope and Commitments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5" name="Google Shape;115;g205dfefd1f1_0_0"/>
          <p:cNvSpPr txBox="1">
            <a:spLocks noGrp="1"/>
          </p:cNvSpPr>
          <p:nvPr>
            <p:ph type="body" idx="1"/>
          </p:nvPr>
        </p:nvSpPr>
        <p:spPr>
          <a:xfrm>
            <a:off x="562575" y="1700556"/>
            <a:ext cx="9976654" cy="515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118745" indent="-349250">
              <a:lnSpc>
                <a:spcPct val="100000"/>
              </a:lnSpc>
              <a:spcBef>
                <a:spcPts val="0"/>
              </a:spcBef>
              <a:buSzPts val="1900"/>
              <a:buFont typeface="Lora"/>
              <a:buChar char="•"/>
            </a:pPr>
            <a:r>
              <a:rPr lang="en-US" sz="2400" b="1" dirty="0">
                <a:latin typeface="Lora"/>
                <a:ea typeface="Lora"/>
                <a:cs typeface="Lora"/>
                <a:sym typeface="Lora"/>
              </a:rPr>
              <a:t>VSU is part of a cohort. </a:t>
            </a:r>
            <a:endParaRPr lang="en-US" sz="2400" dirty="0">
              <a:latin typeface="Lora"/>
              <a:ea typeface="Lora"/>
              <a:cs typeface="Lora"/>
            </a:endParaRPr>
          </a:p>
          <a:p>
            <a:pPr marR="118745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Lora"/>
              <a:buChar char="•"/>
            </a:pPr>
            <a:r>
              <a:rPr lang="en-US" sz="2000" dirty="0" err="1">
                <a:latin typeface="Lora"/>
                <a:ea typeface="Lora"/>
                <a:cs typeface="Lora"/>
                <a:sym typeface="Lora"/>
              </a:rPr>
              <a:t>BranchED</a:t>
            </a:r>
            <a:r>
              <a:rPr lang="en-US" sz="2000" dirty="0">
                <a:latin typeface="Lora"/>
                <a:ea typeface="Lora"/>
                <a:cs typeface="Lora"/>
                <a:sym typeface="Lora"/>
              </a:rPr>
              <a:t> provides a community of institutions with shared goals where cohort institutions can access resources, professional development, and learn from each other so that we can sustainability produce and support diverse, highly-qualified teachers.</a:t>
            </a:r>
            <a:endParaRPr sz="2000">
              <a:latin typeface="Lora"/>
              <a:ea typeface="Lora"/>
              <a:cs typeface="Lora"/>
            </a:endParaRPr>
          </a:p>
          <a:p>
            <a:pPr marR="118745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Lora"/>
              <a:buChar char="•"/>
            </a:pPr>
            <a:endParaRPr lang="en-US" sz="2400" dirty="0">
              <a:latin typeface="Lora"/>
              <a:ea typeface="Lora"/>
              <a:cs typeface="Lora"/>
            </a:endParaRPr>
          </a:p>
          <a:p>
            <a:pPr marR="118745" indent="-349250">
              <a:lnSpc>
                <a:spcPct val="100000"/>
              </a:lnSpc>
              <a:spcBef>
                <a:spcPts val="0"/>
              </a:spcBef>
              <a:buSzPts val="1900"/>
              <a:buFont typeface="Lora"/>
              <a:buChar char="•"/>
            </a:pPr>
            <a:r>
              <a:rPr lang="en-US" sz="2400" b="1" dirty="0">
                <a:latin typeface="Lora"/>
                <a:ea typeface="Lora"/>
                <a:cs typeface="Lora"/>
                <a:sym typeface="Lora"/>
              </a:rPr>
              <a:t>Sustainable Redesign Across All Programs and Partner Districts: Teacher Pipeline </a:t>
            </a:r>
            <a:endParaRPr lang="en-US" sz="2000" dirty="0">
              <a:latin typeface="Lora"/>
              <a:ea typeface="Lora"/>
              <a:cs typeface="Lora"/>
            </a:endParaRPr>
          </a:p>
          <a:p>
            <a:pPr marR="118745" lvl="1" indent="-349250">
              <a:lnSpc>
                <a:spcPct val="100000"/>
              </a:lnSpc>
              <a:spcBef>
                <a:spcPts val="0"/>
              </a:spcBef>
              <a:buSzPts val="1900"/>
              <a:buFont typeface="Lora"/>
              <a:buChar char="•"/>
            </a:pPr>
            <a:r>
              <a:rPr lang="en-US" sz="2000" dirty="0">
                <a:latin typeface="Lora"/>
                <a:ea typeface="Lora"/>
                <a:cs typeface="Lora"/>
                <a:sym typeface="Lora"/>
              </a:rPr>
              <a:t>VSU and Valdosta City Schools are committing to demonstrate evidence of a sustainable redesign that is implemented to scale across all programs and partner districts with the goal of developing a diverse and highly effective teacher pipeline prepared with strategies to address racial, ethnic, linguistic, and other learning needs in P-12 students. </a:t>
            </a:r>
            <a:endParaRPr sz="2000">
              <a:latin typeface="Lora"/>
              <a:ea typeface="Lora"/>
              <a:cs typeface="Lora"/>
            </a:endParaRPr>
          </a:p>
          <a:p>
            <a:pPr marL="0" marR="1187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latin typeface="Lora"/>
              <a:ea typeface="Lora"/>
              <a:cs typeface="Lora"/>
              <a:sym typeface="Lora"/>
            </a:endParaRPr>
          </a:p>
          <a:p>
            <a:pPr marL="457200" marR="118745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Lora"/>
              <a:buChar char="•"/>
            </a:pPr>
            <a:endParaRPr lang="en-US" sz="1900" dirty="0">
              <a:latin typeface="Lora"/>
              <a:ea typeface="Lora"/>
              <a:cs typeface="Lora"/>
            </a:endParaRPr>
          </a:p>
          <a:p>
            <a:pPr marL="0" marR="1187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6249B0-08B7-6EB4-2EA5-1F149DA91ADB}"/>
              </a:ext>
            </a:extLst>
          </p:cNvPr>
          <p:cNvGrpSpPr/>
          <p:nvPr/>
        </p:nvGrpSpPr>
        <p:grpSpPr>
          <a:xfrm>
            <a:off x="5387787" y="6151709"/>
            <a:ext cx="5257797" cy="454641"/>
            <a:chOff x="2960913" y="6164515"/>
            <a:chExt cx="8177729" cy="499464"/>
          </a:xfrm>
        </p:grpSpPr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AE65ED51-1143-9816-7977-9C11DEE8973D}"/>
                </a:ext>
              </a:extLst>
            </p:cNvPr>
            <p:cNvSpPr/>
            <p:nvPr/>
          </p:nvSpPr>
          <p:spPr>
            <a:xfrm rot="5400000">
              <a:off x="3909253" y="5927592"/>
              <a:ext cx="480252" cy="992521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2226EF41-05C2-3D54-B632-A9A1793C80AD}"/>
                </a:ext>
              </a:extLst>
            </p:cNvPr>
            <p:cNvSpPr/>
            <p:nvPr/>
          </p:nvSpPr>
          <p:spPr>
            <a:xfrm rot="5400000">
              <a:off x="5087470" y="5908381"/>
              <a:ext cx="480252" cy="992521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FE7C9BED-8E31-C0BD-51CA-B30473F64215}"/>
                </a:ext>
              </a:extLst>
            </p:cNvPr>
            <p:cNvSpPr/>
            <p:nvPr/>
          </p:nvSpPr>
          <p:spPr>
            <a:xfrm rot="5400000">
              <a:off x="6252881" y="5908380"/>
              <a:ext cx="480252" cy="992521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E121E3E-1594-CF36-DAB1-688D6E2FE20C}"/>
                </a:ext>
              </a:extLst>
            </p:cNvPr>
            <p:cNvSpPr/>
            <p:nvPr/>
          </p:nvSpPr>
          <p:spPr>
            <a:xfrm rot="5400000">
              <a:off x="8186695" y="5927589"/>
              <a:ext cx="480252" cy="992521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30E38F23-A8B5-6D16-446E-6DB915BEE6BA}"/>
                </a:ext>
              </a:extLst>
            </p:cNvPr>
            <p:cNvSpPr/>
            <p:nvPr/>
          </p:nvSpPr>
          <p:spPr>
            <a:xfrm rot="5400000">
              <a:off x="9300879" y="5927588"/>
              <a:ext cx="480252" cy="992521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B07FF2A7-85B7-190A-44DD-67AB8F538AE2}"/>
                </a:ext>
              </a:extLst>
            </p:cNvPr>
            <p:cNvSpPr/>
            <p:nvPr/>
          </p:nvSpPr>
          <p:spPr>
            <a:xfrm rot="5400000">
              <a:off x="10402256" y="5927587"/>
              <a:ext cx="480252" cy="992521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DD697D78-C1D1-AA09-9BC2-491430EDFB3E}"/>
                </a:ext>
              </a:extLst>
            </p:cNvPr>
            <p:cNvSpPr/>
            <p:nvPr/>
          </p:nvSpPr>
          <p:spPr>
            <a:xfrm>
              <a:off x="2960913" y="6363662"/>
              <a:ext cx="569899" cy="22411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974D706-D794-19CA-1D6F-AE47C31F835D}"/>
                </a:ext>
              </a:extLst>
            </p:cNvPr>
            <p:cNvSpPr/>
            <p:nvPr/>
          </p:nvSpPr>
          <p:spPr>
            <a:xfrm>
              <a:off x="7180727" y="6312434"/>
              <a:ext cx="569899" cy="22411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Graphic 11" descr="A grid with small circles">
            <a:extLst>
              <a:ext uri="{FF2B5EF4-FFF2-40B4-BE49-F238E27FC236}">
                <a16:creationId xmlns:a16="http://schemas.microsoft.com/office/drawing/2014/main" id="{A7D6877D-AEF6-97AF-3389-CB289A446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3360" y="1610444"/>
            <a:ext cx="1812153" cy="18121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0431fea51b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175171" cy="166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0431fea51b_0_19"/>
          <p:cNvSpPr txBox="1">
            <a:spLocks noGrp="1"/>
          </p:cNvSpPr>
          <p:nvPr>
            <p:ph type="title"/>
          </p:nvPr>
        </p:nvSpPr>
        <p:spPr>
          <a:xfrm>
            <a:off x="283904" y="768375"/>
            <a:ext cx="10361920" cy="83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dirty="0">
                <a:latin typeface="Lora"/>
                <a:ea typeface="Lora"/>
                <a:cs typeface="Lora"/>
                <a:sym typeface="Lora"/>
              </a:rPr>
              <a:t>Transformation Assessment Tool</a:t>
            </a:r>
            <a:endParaRPr sz="4000" dirty="0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36" name="Google Shape;136;g20431fea51b_0_19"/>
          <p:cNvGraphicFramePr/>
          <p:nvPr>
            <p:extLst>
              <p:ext uri="{D42A27DB-BD31-4B8C-83A1-F6EECF244321}">
                <p14:modId xmlns:p14="http://schemas.microsoft.com/office/powerpoint/2010/main" val="2082831795"/>
              </p:ext>
            </p:extLst>
          </p:nvPr>
        </p:nvGraphicFramePr>
        <p:xfrm>
          <a:off x="476433" y="1916843"/>
          <a:ext cx="11001375" cy="4000631"/>
        </p:xfrm>
        <a:graphic>
          <a:graphicData uri="http://schemas.openxmlformats.org/drawingml/2006/table">
            <a:tbl>
              <a:tblPr>
                <a:noFill/>
                <a:tableStyleId>{9144E26A-C2E1-4509-A7AB-07586E3BE09A}</a:tableStyleId>
              </a:tblPr>
              <a:tblGrid>
                <a:gridCol w="19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325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Not Yet Started</a:t>
                      </a:r>
                      <a:r>
                        <a:rPr lang="en-US" sz="16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6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“Haven’t begun”</a:t>
                      </a:r>
                      <a:r>
                        <a:rPr lang="en-US" sz="16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6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Developing</a:t>
                      </a:r>
                      <a:r>
                        <a:rPr lang="en-US" sz="16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6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“Planning for it”</a:t>
                      </a:r>
                      <a:r>
                        <a:rPr lang="en-US" sz="16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6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Emerging</a:t>
                      </a:r>
                      <a:r>
                        <a:rPr lang="en-US" sz="16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6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“Working on it”</a:t>
                      </a:r>
                      <a:r>
                        <a:rPr lang="en-US" sz="16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6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Sustaining</a:t>
                      </a:r>
                      <a:r>
                        <a:rPr lang="en-US" sz="16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6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“Living it”</a:t>
                      </a:r>
                      <a:endParaRPr sz="1600" u="none" strike="noStrike" cap="none">
                        <a:highlight>
                          <a:srgbClr val="FFFFFF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Transformational</a:t>
                      </a:r>
                      <a:r>
                        <a:rPr lang="en-US" sz="16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6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“Shifting the paradigm”</a:t>
                      </a:r>
                      <a:r>
                        <a:rPr lang="en-US" sz="14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 </a:t>
                      </a:r>
                      <a:endParaRPr sz="14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9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Elements of the indicator are not yet evident in the EPP.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Elements of the indicator are not evident, but implementation is in early development stage.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“We are working on …”   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Talking about it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Identifying needs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Building background knowledge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Collecting input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Building consensus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Dismantling barriers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Planning actions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Answering questions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Designing the infrastructure 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Implementation is evident, but elements of the indicator need further development/execution.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63500" lvl="0" indent="25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“We are working on …” 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889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Putting plans into action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889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Monitoring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889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Reviewing and revising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889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Working on policies, structures, and cultural conditions for full implementation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Full implementation is supported by  strong evidence.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 “We are working on …”   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6985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Establishing process and routine structures to ensure consistent implementation and fidelity 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6985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Getting to scale – moving beyond isolated implementation toward widespread execution </a:t>
                      </a:r>
                      <a:endParaRPr sz="1100" u="none" strike="noStrike" cap="none">
                        <a:highlight>
                          <a:srgbClr val="FFFFFF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Continual innovation is leading to transformation.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“We are working on …”   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Not only sustaining but innovating, disrupting, thinking outside the box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US" sz="1100" u="none" strike="noStrike" cap="none">
                          <a:latin typeface="Lora"/>
                          <a:ea typeface="Lora"/>
                          <a:cs typeface="Lora"/>
                          <a:sym typeface="Lora"/>
                        </a:rPr>
                        <a:t>Using evidence for continuous improvement   </a:t>
                      </a: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7" name="Google Shape;137;g20431fea51b_0_19"/>
          <p:cNvSpPr txBox="1"/>
          <p:nvPr/>
        </p:nvSpPr>
        <p:spPr>
          <a:xfrm>
            <a:off x="691136" y="6123471"/>
            <a:ext cx="1028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The goal at the end of year three is to reach “Sustaining” for all 48 indicators.</a:t>
            </a:r>
            <a:endParaRPr sz="2200" b="0" i="1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" name="Graphic 2" descr="Alterations &amp; Tailoring with solid fill">
            <a:extLst>
              <a:ext uri="{FF2B5EF4-FFF2-40B4-BE49-F238E27FC236}">
                <a16:creationId xmlns:a16="http://schemas.microsoft.com/office/drawing/2014/main" id="{25F383FA-019E-1323-12CE-510C4071E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6716" y="647379"/>
            <a:ext cx="1253778" cy="1253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05dfefd1f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200784" cy="14409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05dfefd1f1_0_0"/>
          <p:cNvSpPr txBox="1">
            <a:spLocks noGrp="1"/>
          </p:cNvSpPr>
          <p:nvPr>
            <p:ph type="title"/>
          </p:nvPr>
        </p:nvSpPr>
        <p:spPr>
          <a:xfrm>
            <a:off x="562575" y="967048"/>
            <a:ext cx="8309393" cy="74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Scope and Commitments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5" name="Google Shape;115;g205dfefd1f1_0_0"/>
          <p:cNvSpPr txBox="1">
            <a:spLocks noGrp="1"/>
          </p:cNvSpPr>
          <p:nvPr>
            <p:ph type="body" idx="1"/>
          </p:nvPr>
        </p:nvSpPr>
        <p:spPr>
          <a:xfrm>
            <a:off x="562575" y="2757111"/>
            <a:ext cx="11257327" cy="410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118745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•"/>
            </a:pPr>
            <a:endParaRPr lang="en-US" sz="1900" dirty="0"/>
          </a:p>
          <a:p>
            <a:pPr marL="457200" marR="118745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Lora"/>
              <a:buChar char="•"/>
            </a:pPr>
            <a:endParaRPr lang="en-US" sz="1900" dirty="0">
              <a:latin typeface="Lora"/>
              <a:ea typeface="Lora"/>
              <a:cs typeface="Lora"/>
            </a:endParaRPr>
          </a:p>
          <a:p>
            <a:pPr marL="0" marR="1187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BD7B522-769A-2E95-CCB5-472B33254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7137"/>
              </p:ext>
            </p:extLst>
          </p:nvPr>
        </p:nvGraphicFramePr>
        <p:xfrm>
          <a:off x="868516" y="2843161"/>
          <a:ext cx="9249464" cy="38060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24732">
                  <a:extLst>
                    <a:ext uri="{9D8B030D-6E8A-4147-A177-3AD203B41FA5}">
                      <a16:colId xmlns:a16="http://schemas.microsoft.com/office/drawing/2014/main" val="1585186947"/>
                    </a:ext>
                  </a:extLst>
                </a:gridCol>
                <a:gridCol w="4624732">
                  <a:extLst>
                    <a:ext uri="{9D8B030D-6E8A-4147-A177-3AD203B41FA5}">
                      <a16:colId xmlns:a16="http://schemas.microsoft.com/office/drawing/2014/main" val="2355102163"/>
                    </a:ext>
                  </a:extLst>
                </a:gridCol>
              </a:tblGrid>
              <a:tr h="7570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ora"/>
                        </a:rPr>
                        <a:t>Initial Certification Programs at VSU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8776"/>
                  </a:ext>
                </a:extLst>
              </a:tr>
              <a:tr h="5031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Art Education (BFA)</a:t>
                      </a:r>
                      <a:endParaRPr lang="en-US" dirty="0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Health &amp; Physical Education (</a:t>
                      </a:r>
                      <a:r>
                        <a:rPr lang="en-US" sz="1400" b="0" i="0" u="none" strike="noStrike" noProof="0" dirty="0" err="1">
                          <a:latin typeface="Lora"/>
                        </a:rPr>
                        <a:t>BSEd</a:t>
                      </a:r>
                      <a:r>
                        <a:rPr lang="en-US" sz="1400" b="0" i="0" u="none" strike="noStrike" noProof="0" dirty="0">
                          <a:latin typeface="Lora"/>
                        </a:rPr>
                        <a:t> &amp; MAT)</a:t>
                      </a:r>
                      <a:endParaRPr lang="en-US" dirty="0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017957"/>
                  </a:ext>
                </a:extLst>
              </a:tr>
              <a:tr h="5031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Career and Technical Specializations (Cert Only)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 Middle Grades Education (</a:t>
                      </a:r>
                      <a:r>
                        <a:rPr lang="en-US" sz="1400" b="0" i="0" u="none" strike="noStrike" noProof="0" dirty="0" err="1">
                          <a:latin typeface="Lora"/>
                        </a:rPr>
                        <a:t>BSEd</a:t>
                      </a:r>
                      <a:r>
                        <a:rPr lang="en-US" sz="1400" b="0" i="0" u="none" strike="noStrike" noProof="0" dirty="0">
                          <a:latin typeface="Lora"/>
                        </a:rPr>
                        <a:t> &amp; MAT)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53960"/>
                  </a:ext>
                </a:extLst>
              </a:tr>
              <a:tr h="5031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Elementary Education (</a:t>
                      </a:r>
                      <a:r>
                        <a:rPr lang="en-US" sz="1400" b="0" i="0" u="none" strike="noStrike" noProof="0" dirty="0" err="1">
                          <a:latin typeface="Lora"/>
                        </a:rPr>
                        <a:t>BSEd</a:t>
                      </a:r>
                      <a:r>
                        <a:rPr lang="en-US" sz="1400" b="0" i="0" u="none" strike="noStrike" noProof="0" dirty="0">
                          <a:latin typeface="Lora"/>
                        </a:rPr>
                        <a:t>-Online and Face-to-Face)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Music Education (MAT)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30277"/>
                  </a:ext>
                </a:extLst>
              </a:tr>
              <a:tr h="5031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English to Speakers of Other Languages (MAT)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Secondary Education (BA, </a:t>
                      </a:r>
                      <a:r>
                        <a:rPr lang="en-US" sz="1400" b="0" i="0" u="none" strike="noStrike" noProof="0" dirty="0" err="1">
                          <a:latin typeface="Lora"/>
                        </a:rPr>
                        <a:t>BSEd</a:t>
                      </a:r>
                      <a:r>
                        <a:rPr lang="en-US" sz="1400" b="0" i="0" u="none" strike="noStrike" noProof="0" dirty="0">
                          <a:latin typeface="Lora"/>
                        </a:rPr>
                        <a:t> &amp; MAT)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964989"/>
                  </a:ext>
                </a:extLst>
              </a:tr>
              <a:tr h="5031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Foreign Language Education (MAT)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Special Education (MAT)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38269"/>
                  </a:ext>
                </a:extLst>
              </a:tr>
              <a:tr h="5031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Lora"/>
                        </a:rPr>
                        <a:t>Healthcare Science Technology Education (Cert Only)</a:t>
                      </a:r>
                      <a:endParaRPr lang="en-US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Lor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630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28DB0A-92C3-E644-B7AE-5FA1C82C34AF}"/>
              </a:ext>
            </a:extLst>
          </p:cNvPr>
          <p:cNvSpPr txBox="1"/>
          <p:nvPr/>
        </p:nvSpPr>
        <p:spPr>
          <a:xfrm>
            <a:off x="110249" y="2055478"/>
            <a:ext cx="119796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Lora"/>
              </a:rPr>
              <a:t>Changes need to be sustainable after 3 years for all 16 initial teacher certification programs at VSU:</a:t>
            </a:r>
          </a:p>
        </p:txBody>
      </p:sp>
      <p:pic>
        <p:nvPicPr>
          <p:cNvPr id="8" name="Graphic 8" descr="A wreath with lemons and leaves">
            <a:extLst>
              <a:ext uri="{FF2B5EF4-FFF2-40B4-BE49-F238E27FC236}">
                <a16:creationId xmlns:a16="http://schemas.microsoft.com/office/drawing/2014/main" id="{BD7361C0-ECBC-32E8-C188-650EA8465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1676" y="3363451"/>
            <a:ext cx="2138517" cy="21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0431fea51b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181574" cy="120398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0431fea51b_0_68"/>
          <p:cNvSpPr txBox="1">
            <a:spLocks noGrp="1"/>
          </p:cNvSpPr>
          <p:nvPr>
            <p:ph type="title"/>
          </p:nvPr>
        </p:nvSpPr>
        <p:spPr>
          <a:xfrm>
            <a:off x="847400" y="403525"/>
            <a:ext cx="7486811" cy="12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Overview of Year 1 Goals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g20431fea51b_0_68"/>
          <p:cNvSpPr txBox="1">
            <a:spLocks noGrp="1"/>
          </p:cNvSpPr>
          <p:nvPr>
            <p:ph type="body" idx="1"/>
          </p:nvPr>
        </p:nvSpPr>
        <p:spPr>
          <a:xfrm>
            <a:off x="455625" y="1558625"/>
            <a:ext cx="11576400" cy="5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022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Develop a group of key stakeholders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who reflect the demographics of the VSU and VSC communities that can meet consistently and evaluate a variety of aspects of teacher training and evaluation.</a:t>
            </a:r>
            <a:endParaRPr sz="185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22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Identify common understandings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of teacher competencies to meet the needs of students from diverse backgrounds.</a:t>
            </a:r>
            <a:endParaRPr sz="186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22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Evaluate current practices for clinical experiences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, to include candidate performance assessment tools and mentor onboarding.</a:t>
            </a:r>
            <a:endParaRPr sz="186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22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Evaluate objectives/coursework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for teacher preparation programs.</a:t>
            </a:r>
            <a:endParaRPr sz="186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22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Evaluate tools/procedures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for jointly gathering and analyzing data to support continuous improvement.</a:t>
            </a:r>
            <a:endParaRPr sz="186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22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Evaluate potential bias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in teacher evaluations and ways to reduce bias.</a:t>
            </a:r>
            <a:endParaRPr sz="186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22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Develop a plan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for systematic and sustainable professional development.</a:t>
            </a:r>
            <a:endParaRPr sz="185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22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Identify current hiring needs, recruitment plans, and </a:t>
            </a: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develop ways to attract and retain higher quality teachers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.</a:t>
            </a:r>
            <a:endParaRPr sz="1850" dirty="0">
              <a:latin typeface="Lora"/>
              <a:ea typeface="Lora"/>
              <a:cs typeface="Lora"/>
              <a:sym typeface="Lora"/>
            </a:endParaRPr>
          </a:p>
          <a:p>
            <a:pPr indent="-302260">
              <a:lnSpc>
                <a:spcPct val="115000"/>
              </a:lnSpc>
              <a:spcBef>
                <a:spcPts val="0"/>
              </a:spcBef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Evaluate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direct and indirect program </a:t>
            </a: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costs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for teacher candidates. </a:t>
            </a:r>
            <a:endParaRPr sz="1860">
              <a:latin typeface="Lora"/>
              <a:ea typeface="Lora"/>
              <a:cs typeface="Lora"/>
              <a:sym typeface="Lora"/>
            </a:endParaRPr>
          </a:p>
          <a:p>
            <a:pPr marL="457200" lvl="0" indent="-3022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0"/>
              <a:buFont typeface="Lora"/>
              <a:buChar char="•"/>
            </a:pPr>
            <a:r>
              <a:rPr lang="en-US" sz="1850" b="1" dirty="0">
                <a:latin typeface="Lora"/>
                <a:ea typeface="Lora"/>
                <a:cs typeface="Lora"/>
                <a:sym typeface="Lora"/>
              </a:rPr>
              <a:t>Evaluate teacher candidates’</a:t>
            </a:r>
            <a:r>
              <a:rPr lang="en-US" sz="1850" dirty="0">
                <a:latin typeface="Lora"/>
                <a:ea typeface="Lora"/>
                <a:cs typeface="Lora"/>
                <a:sym typeface="Lora"/>
              </a:rPr>
              <a:t> self-efficacy, dispositions, and competencies and develop programs to track process across program and teaching.</a:t>
            </a:r>
            <a:endParaRPr sz="1850"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" name="Graphic 2" descr="Checklist with solid fill">
            <a:extLst>
              <a:ext uri="{FF2B5EF4-FFF2-40B4-BE49-F238E27FC236}">
                <a16:creationId xmlns:a16="http://schemas.microsoft.com/office/drawing/2014/main" id="{B3510F9C-4FE7-6EBC-5187-468D0F925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5153" y="59615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0431fea51b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187977" cy="13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0431fea51b_0_37"/>
          <p:cNvSpPr txBox="1">
            <a:spLocks noGrp="1"/>
          </p:cNvSpPr>
          <p:nvPr>
            <p:ph type="title"/>
          </p:nvPr>
        </p:nvSpPr>
        <p:spPr>
          <a:xfrm>
            <a:off x="640407" y="646591"/>
            <a:ext cx="8014072" cy="73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How is this all getting done?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g20431fea51b_0_37"/>
          <p:cNvSpPr txBox="1">
            <a:spLocks noGrp="1"/>
          </p:cNvSpPr>
          <p:nvPr>
            <p:ph type="body" idx="1"/>
          </p:nvPr>
        </p:nvSpPr>
        <p:spPr>
          <a:xfrm>
            <a:off x="1162140" y="1634684"/>
            <a:ext cx="10420122" cy="46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2319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en-US" b="1" dirty="0">
                <a:latin typeface="Lora"/>
                <a:ea typeface="Lora"/>
                <a:cs typeface="Lora"/>
                <a:sym typeface="Lora"/>
              </a:rPr>
              <a:t>Five thought groups will meet monthly</a:t>
            </a:r>
            <a:r>
              <a:rPr lang="en-US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dirty="0">
                <a:latin typeface="Lora"/>
                <a:ea typeface="Lora"/>
                <a:cs typeface="Lora"/>
                <a:sym typeface="Lora"/>
              </a:rPr>
              <a:t>(except summer)</a:t>
            </a:r>
            <a:endParaRPr lang="en-US"/>
          </a:p>
          <a:p>
            <a:pPr marL="914400" lvl="1" indent="-3340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Lora"/>
              <a:buChar char="•"/>
            </a:pPr>
            <a:r>
              <a:rPr lang="en-US" sz="1800" dirty="0">
                <a:latin typeface="Lora"/>
                <a:ea typeface="Lora"/>
                <a:cs typeface="Lora"/>
                <a:sym typeface="Lora"/>
              </a:rPr>
              <a:t>Three reps from VCS &amp; three from VSU in each group</a:t>
            </a:r>
            <a:endParaRPr lang="en-US" sz="1800" dirty="0">
              <a:latin typeface="Lora"/>
              <a:ea typeface="Lora"/>
              <a:cs typeface="Lora"/>
            </a:endParaRPr>
          </a:p>
          <a:p>
            <a:pPr marL="914400" lvl="1" indent="-3340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Lora"/>
              <a:buChar char="•"/>
            </a:pPr>
            <a:r>
              <a:rPr lang="en-US" sz="1800" dirty="0">
                <a:latin typeface="Lora"/>
                <a:ea typeface="Lora"/>
                <a:cs typeface="Lora"/>
                <a:sym typeface="Lora"/>
              </a:rPr>
              <a:t>Each group has a charge for the year and is led by a Grant Leader</a:t>
            </a:r>
            <a:endParaRPr lang="en-US" sz="1800" dirty="0">
              <a:latin typeface="Lora"/>
              <a:ea typeface="Lora"/>
              <a:cs typeface="Lora"/>
            </a:endParaRPr>
          </a:p>
          <a:p>
            <a:pPr marL="580390" lvl="1" indent="0">
              <a:lnSpc>
                <a:spcPct val="114999"/>
              </a:lnSpc>
              <a:spcBef>
                <a:spcPts val="0"/>
              </a:spcBef>
              <a:buSzPct val="75000"/>
              <a:buNone/>
            </a:pPr>
            <a:endParaRPr lang="en-US" sz="1800" dirty="0">
              <a:latin typeface="Lora"/>
              <a:ea typeface="Lora"/>
              <a:cs typeface="Lora"/>
            </a:endParaRPr>
          </a:p>
          <a:p>
            <a:pPr marL="12319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lang="en-US" sz="2400" b="1" dirty="0">
                <a:latin typeface="Lora"/>
                <a:ea typeface="Lora"/>
                <a:cs typeface="Lora"/>
                <a:sym typeface="Lora"/>
              </a:rPr>
              <a:t>16 VSU program leaders will meet monthly to evaluate and revise curriculum</a:t>
            </a:r>
            <a:endParaRPr sz="2400" b="1" dirty="0">
              <a:latin typeface="Lora"/>
              <a:ea typeface="Lora"/>
              <a:cs typeface="Lora"/>
            </a:endParaRPr>
          </a:p>
          <a:p>
            <a:pPr marL="123190" indent="0">
              <a:lnSpc>
                <a:spcPct val="114999"/>
              </a:lnSpc>
              <a:spcBef>
                <a:spcPts val="0"/>
              </a:spcBef>
              <a:buSzPct val="64285"/>
              <a:buNone/>
            </a:pPr>
            <a:endParaRPr lang="en-US" sz="2400" b="1" dirty="0">
              <a:latin typeface="Lora"/>
              <a:ea typeface="Lora"/>
              <a:cs typeface="Lora"/>
            </a:endParaRPr>
          </a:p>
          <a:p>
            <a:pPr marL="123190" indent="0">
              <a:lnSpc>
                <a:spcPct val="115000"/>
              </a:lnSpc>
              <a:spcBef>
                <a:spcPts val="0"/>
              </a:spcBef>
              <a:buSzPct val="64285"/>
              <a:buNone/>
            </a:pPr>
            <a:r>
              <a:rPr lang="en-US" sz="2400" b="1" dirty="0">
                <a:latin typeface="Lora"/>
                <a:ea typeface="Lora"/>
                <a:cs typeface="Lora"/>
                <a:sym typeface="Lora"/>
              </a:rPr>
              <a:t>VSU faculty &amp; VCS teacher professional development trainings</a:t>
            </a:r>
            <a:r>
              <a:rPr lang="en-US" sz="2400" dirty="0">
                <a:latin typeface="Lora"/>
                <a:ea typeface="Lora"/>
                <a:cs typeface="Lora"/>
                <a:sym typeface="Lora"/>
              </a:rPr>
              <a:t> </a:t>
            </a:r>
            <a:endParaRPr lang="en-US" sz="2400" dirty="0">
              <a:latin typeface="Lora"/>
              <a:ea typeface="Lora"/>
              <a:cs typeface="Lora"/>
            </a:endParaRPr>
          </a:p>
          <a:p>
            <a:pPr lvl="1" indent="-349250">
              <a:lnSpc>
                <a:spcPct val="114999"/>
              </a:lnSpc>
              <a:spcBef>
                <a:spcPts val="0"/>
              </a:spcBef>
              <a:buSzPct val="64285"/>
              <a:buFont typeface="Lora"/>
              <a:buChar char="•"/>
            </a:pPr>
            <a:r>
              <a:rPr lang="en-US" sz="2000" dirty="0">
                <a:latin typeface="Lora"/>
                <a:ea typeface="Lora"/>
                <a:cs typeface="Lora"/>
                <a:sym typeface="Lora"/>
              </a:rPr>
              <a:t>Every summer with 80-person capacity</a:t>
            </a:r>
            <a:endParaRPr sz="2000">
              <a:latin typeface="Lora"/>
              <a:ea typeface="Lora"/>
              <a:cs typeface="Lora"/>
            </a:endParaRPr>
          </a:p>
          <a:p>
            <a:pPr marL="914400" lvl="1" indent="-3340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Lora"/>
              <a:buChar char="•"/>
            </a:pPr>
            <a:r>
              <a:rPr lang="en-US" sz="1800" dirty="0">
                <a:latin typeface="Lora"/>
                <a:ea typeface="Lora"/>
                <a:cs typeface="Lora"/>
                <a:sym typeface="Lora"/>
              </a:rPr>
              <a:t>Capacity of 16 VCS school leader attendees</a:t>
            </a:r>
            <a:endParaRPr sz="1800" dirty="0">
              <a:latin typeface="Lora"/>
              <a:ea typeface="Lora"/>
              <a:cs typeface="Lora"/>
            </a:endParaRPr>
          </a:p>
          <a:p>
            <a:pPr marL="914400" lvl="1" indent="-3340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Lora"/>
              <a:buChar char="•"/>
            </a:pPr>
            <a:r>
              <a:rPr lang="en-US" sz="1800" dirty="0">
                <a:latin typeface="Lora"/>
                <a:ea typeface="Lora"/>
                <a:cs typeface="Lora"/>
                <a:sym typeface="Lora"/>
              </a:rPr>
              <a:t>Half-day and occurs twice per year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  <a:p>
            <a:pPr marL="580390" lvl="1" indent="0">
              <a:lnSpc>
                <a:spcPct val="114999"/>
              </a:lnSpc>
              <a:spcBef>
                <a:spcPts val="0"/>
              </a:spcBef>
              <a:buSzPct val="75000"/>
              <a:buNone/>
            </a:pPr>
            <a:endParaRPr lang="en-US" sz="1800" dirty="0">
              <a:latin typeface="Lora"/>
              <a:ea typeface="Lora"/>
              <a:cs typeface="Lora"/>
            </a:endParaRPr>
          </a:p>
          <a:p>
            <a:pPr marL="12319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lang="en-US" sz="2400" b="1" dirty="0">
                <a:latin typeface="Lora"/>
                <a:ea typeface="Lora"/>
                <a:cs typeface="Lora"/>
                <a:sym typeface="Lora"/>
              </a:rPr>
              <a:t>Ongoing supervisor/mentor onboarding trainings and calibrations</a:t>
            </a:r>
            <a:endParaRPr lang="en-US" sz="2400" b="1" dirty="0">
              <a:latin typeface="Lora"/>
              <a:ea typeface="Lora"/>
              <a:cs typeface="Lora"/>
            </a:endParaRPr>
          </a:p>
        </p:txBody>
      </p:sp>
      <p:pic>
        <p:nvPicPr>
          <p:cNvPr id="2" name="Graphic 2" descr="Group brainstorm outline">
            <a:extLst>
              <a:ext uri="{FF2B5EF4-FFF2-40B4-BE49-F238E27FC236}">
                <a16:creationId xmlns:a16="http://schemas.microsoft.com/office/drawing/2014/main" id="{73E85BAF-4904-2DB9-84E4-182961683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16" y="1543850"/>
            <a:ext cx="914400" cy="914400"/>
          </a:xfrm>
          <a:prstGeom prst="rect">
            <a:avLst/>
          </a:prstGeom>
        </p:spPr>
      </p:pic>
      <p:pic>
        <p:nvPicPr>
          <p:cNvPr id="3" name="Graphic 3" descr="Classroom outline">
            <a:extLst>
              <a:ext uri="{FF2B5EF4-FFF2-40B4-BE49-F238E27FC236}">
                <a16:creationId xmlns:a16="http://schemas.microsoft.com/office/drawing/2014/main" id="{A21B3A54-7E04-9541-3D53-04AAE23E7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46" y="4476590"/>
            <a:ext cx="914400" cy="914400"/>
          </a:xfrm>
          <a:prstGeom prst="rect">
            <a:avLst/>
          </a:prstGeom>
        </p:spPr>
      </p:pic>
      <p:pic>
        <p:nvPicPr>
          <p:cNvPr id="4" name="Graphic 4" descr="Books outline">
            <a:extLst>
              <a:ext uri="{FF2B5EF4-FFF2-40B4-BE49-F238E27FC236}">
                <a16:creationId xmlns:a16="http://schemas.microsoft.com/office/drawing/2014/main" id="{857511D0-226C-1295-54C6-119118A428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3573" y="3029430"/>
            <a:ext cx="805543" cy="799140"/>
          </a:xfrm>
          <a:prstGeom prst="rect">
            <a:avLst/>
          </a:prstGeom>
        </p:spPr>
      </p:pic>
      <p:pic>
        <p:nvPicPr>
          <p:cNvPr id="5" name="Graphic 5" descr="Group of people outline">
            <a:extLst>
              <a:ext uri="{FF2B5EF4-FFF2-40B4-BE49-F238E27FC236}">
                <a16:creationId xmlns:a16="http://schemas.microsoft.com/office/drawing/2014/main" id="{D183F9AF-540B-3B99-78F1-2BABB6ED03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3220" y="574445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0431fea51b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207187" cy="2343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0431fea51b_0_50"/>
          <p:cNvSpPr txBox="1">
            <a:spLocks noGrp="1"/>
          </p:cNvSpPr>
          <p:nvPr>
            <p:ph type="title"/>
          </p:nvPr>
        </p:nvSpPr>
        <p:spPr>
          <a:xfrm>
            <a:off x="829763" y="1160400"/>
            <a:ext cx="9032287" cy="9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200">
                <a:latin typeface="Lora"/>
                <a:ea typeface="Lora"/>
                <a:cs typeface="Lora"/>
                <a:sym typeface="Lora"/>
              </a:rPr>
              <a:t>Get Involved and Engaged!</a:t>
            </a:r>
            <a:endParaRPr sz="5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g20431fea51b_0_50"/>
          <p:cNvSpPr txBox="1">
            <a:spLocks noGrp="1"/>
          </p:cNvSpPr>
          <p:nvPr>
            <p:ph type="body" idx="1"/>
          </p:nvPr>
        </p:nvSpPr>
        <p:spPr>
          <a:xfrm>
            <a:off x="830874" y="2231975"/>
            <a:ext cx="11081226" cy="459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Feedback Prompts #1: 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•"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What do you hope to see change at VSU as an outcome of this grant?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•"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What are some aspects that excite you about this grant?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11430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b="1" dirty="0">
                <a:latin typeface="Lora"/>
              </a:rPr>
              <a:t>Link for feedback:</a:t>
            </a:r>
            <a:r>
              <a:rPr lang="en-US" dirty="0">
                <a:latin typeface="Lora"/>
              </a:rPr>
              <a:t> </a:t>
            </a:r>
            <a:r>
              <a:rPr lang="en-US" dirty="0">
                <a:latin typeface="Lora"/>
                <a:hlinkClick r:id="rId4"/>
              </a:rPr>
              <a:t>https://tinyurl.com/LaunchFB1</a:t>
            </a:r>
            <a:endParaRPr/>
          </a:p>
          <a:p>
            <a:pPr marL="114300" indent="0">
              <a:lnSpc>
                <a:spcPct val="114999"/>
              </a:lnSpc>
              <a:spcBef>
                <a:spcPts val="0"/>
              </a:spcBef>
              <a:buNone/>
            </a:pPr>
            <a:endParaRPr lang="en-US" dirty="0">
              <a:latin typeface="Lora"/>
              <a:ea typeface="Lora"/>
            </a:endParaRPr>
          </a:p>
          <a:p>
            <a:pPr marL="11430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Feedback Prompts #2: </a:t>
            </a:r>
            <a:endParaRPr dirty="0"/>
          </a:p>
          <a:p>
            <a:pPr>
              <a:lnSpc>
                <a:spcPct val="114999"/>
              </a:lnSpc>
              <a:spcBef>
                <a:spcPts val="0"/>
              </a:spcBef>
              <a:buFont typeface="Lora"/>
              <a:buChar char="•"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What are some barriers you foresee in these efforts, and how might we ameliorate the barriers?</a:t>
            </a:r>
          </a:p>
          <a:p>
            <a:pPr marL="11430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b="1" dirty="0">
                <a:latin typeface="Lora"/>
                <a:ea typeface="Lora"/>
              </a:rPr>
              <a:t>Link for feedback: </a:t>
            </a:r>
            <a:r>
              <a:rPr lang="en-US" dirty="0">
                <a:latin typeface="Lora"/>
                <a:ea typeface="Lora"/>
                <a:hlinkClick r:id="rId5"/>
              </a:rPr>
              <a:t>https://tinyurl.com/LaunchFB2</a:t>
            </a:r>
            <a:r>
              <a:rPr lang="en-US" b="1" dirty="0">
                <a:latin typeface="Lora"/>
                <a:ea typeface="Lora"/>
              </a:rPr>
              <a:t> </a:t>
            </a:r>
            <a:endParaRPr lang="en-US" dirty="0">
              <a:ea typeface="Lora"/>
            </a:endParaRPr>
          </a:p>
        </p:txBody>
      </p:sp>
      <p:pic>
        <p:nvPicPr>
          <p:cNvPr id="2" name="Graphic 2" descr="Arrow circle with solid fill">
            <a:extLst>
              <a:ext uri="{FF2B5EF4-FFF2-40B4-BE49-F238E27FC236}">
                <a16:creationId xmlns:a16="http://schemas.microsoft.com/office/drawing/2014/main" id="{1943AF06-EA11-0968-ADB8-BDD5FF0B7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9137" y="1492624"/>
            <a:ext cx="1240971" cy="1240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0431fea51b_0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" y="-4617"/>
            <a:ext cx="12207187" cy="2343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0431fea51b_0_59"/>
          <p:cNvSpPr txBox="1">
            <a:spLocks noGrp="1"/>
          </p:cNvSpPr>
          <p:nvPr>
            <p:ph type="title"/>
          </p:nvPr>
        </p:nvSpPr>
        <p:spPr>
          <a:xfrm>
            <a:off x="847400" y="672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Grant Leadership Team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2" name="Google Shape;102;g20431fea51b_0_59"/>
          <p:cNvSpPr txBox="1">
            <a:spLocks noGrp="1"/>
          </p:cNvSpPr>
          <p:nvPr>
            <p:ph type="body" idx="1"/>
          </p:nvPr>
        </p:nvSpPr>
        <p:spPr>
          <a:xfrm>
            <a:off x="999038" y="3147575"/>
            <a:ext cx="2703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Elizabeth Lisic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Sedef Smith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3" name="Google Shape;103;g20431fea51b_0_59"/>
          <p:cNvSpPr txBox="1">
            <a:spLocks noGrp="1"/>
          </p:cNvSpPr>
          <p:nvPr>
            <p:ph type="body" idx="1"/>
          </p:nvPr>
        </p:nvSpPr>
        <p:spPr>
          <a:xfrm>
            <a:off x="8002725" y="3147575"/>
            <a:ext cx="3990000" cy="3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David Cole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April Doyle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Joyce Dean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Alex Alvarez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Royce Thomas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Lora"/>
                <a:ea typeface="Lora"/>
                <a:cs typeface="Lora"/>
                <a:sym typeface="Lora"/>
              </a:rPr>
              <a:t>LaConya McCrae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4" name="Google Shape;104;g20431fea51b_0_59" descr="Valdosta State University Logo (VSU) Download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574" y="1954325"/>
            <a:ext cx="1193261" cy="119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0431fea51b_0_59"/>
          <p:cNvPicPr preferRelativeResize="0"/>
          <p:nvPr/>
        </p:nvPicPr>
        <p:blipFill rotWithShape="1">
          <a:blip r:embed="rId5">
            <a:alphaModFix/>
          </a:blip>
          <a:srcRect b="29859"/>
          <a:stretch/>
        </p:blipFill>
        <p:spPr>
          <a:xfrm>
            <a:off x="8491825" y="2061300"/>
            <a:ext cx="2871169" cy="8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0431fea51b_0_59"/>
          <p:cNvSpPr txBox="1">
            <a:spLocks noGrp="1"/>
          </p:cNvSpPr>
          <p:nvPr>
            <p:ph type="body" idx="1"/>
          </p:nvPr>
        </p:nvSpPr>
        <p:spPr>
          <a:xfrm>
            <a:off x="4476800" y="3147575"/>
            <a:ext cx="32568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David Slykhuis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Natalie Kuhlmann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Kristy Litster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Regina L. Suriel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Forrest Parker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B4198EA-BA60-AC5E-C903-E1F14AE5C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42" y="1887662"/>
            <a:ext cx="2743200" cy="12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Macintosh PowerPoint</Application>
  <PresentationFormat>Widescreen</PresentationFormat>
  <Paragraphs>155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Lora</vt:lpstr>
      <vt:lpstr>Arial</vt:lpstr>
      <vt:lpstr>Calibri</vt:lpstr>
      <vt:lpstr>Office Theme</vt:lpstr>
      <vt:lpstr>PowerPoint Presentation</vt:lpstr>
      <vt:lpstr>Grant Leadership Team</vt:lpstr>
      <vt:lpstr>Scope and Commitments</vt:lpstr>
      <vt:lpstr>Transformation Assessment Tool</vt:lpstr>
      <vt:lpstr>Scope and Commitments</vt:lpstr>
      <vt:lpstr>Overview of Year 1 Goals</vt:lpstr>
      <vt:lpstr>How is this all getting done?</vt:lpstr>
      <vt:lpstr>Get Involved and Engaged!</vt:lpstr>
      <vt:lpstr>Grant Leadership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 Kuhlmann</dc:creator>
  <cp:lastModifiedBy>Regina L Suriel</cp:lastModifiedBy>
  <cp:revision>303</cp:revision>
  <dcterms:created xsi:type="dcterms:W3CDTF">2019-07-18T20:50:50Z</dcterms:created>
  <dcterms:modified xsi:type="dcterms:W3CDTF">2023-05-31T22:14:11Z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0x01010052160B64708B2A4EA6E235A0A9D0DE54</vt:lpwstr>
  </property>
  <property fmtid="{D5CDD505-2E9C-101B-9397-08002B2CF9AE}" pid="3" name="MediaServiceImageTags">
    <vt:lpwstr/>
  </property>
</Properties>
</file>